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sldIdLst>
    <p:sldId id="359" r:id="rId2"/>
    <p:sldId id="358" r:id="rId3"/>
    <p:sldId id="363" r:id="rId4"/>
    <p:sldId id="256" r:id="rId5"/>
    <p:sldId id="393" r:id="rId6"/>
    <p:sldId id="365" r:id="rId7"/>
    <p:sldId id="366" r:id="rId8"/>
    <p:sldId id="367" r:id="rId9"/>
    <p:sldId id="369" r:id="rId10"/>
    <p:sldId id="368" r:id="rId11"/>
    <p:sldId id="370" r:id="rId12"/>
    <p:sldId id="383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84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94" r:id="rId32"/>
    <p:sldId id="380" r:id="rId33"/>
    <p:sldId id="38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48DA4"/>
    <a:srgbClr val="0FB7BD"/>
    <a:srgbClr val="F7941E"/>
    <a:srgbClr val="FFDAAB"/>
    <a:srgbClr val="FF9801"/>
    <a:srgbClr val="CBEAF0"/>
    <a:srgbClr val="00B2A5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9" autoAdjust="0"/>
    <p:restoredTop sz="94649"/>
  </p:normalViewPr>
  <p:slideViewPr>
    <p:cSldViewPr snapToGrid="0" showGuides="1">
      <p:cViewPr varScale="1">
        <p:scale>
          <a:sx n="70" d="100"/>
          <a:sy n="70" d="100"/>
        </p:scale>
        <p:origin x="10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 smtClean="0"/>
            <a:t>VOCABULARY about hobbies.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3600" dirty="0" smtClean="0"/>
            <a:t>PRONUNCIATION </a:t>
          </a:r>
          <a:r>
            <a:rPr lang="en-US" sz="3600" smtClean="0"/>
            <a:t>: sounds </a:t>
          </a:r>
          <a:r>
            <a:rPr lang="en-US" sz="3600" b="0" i="0" smtClean="0">
              <a:solidFill>
                <a:srgbClr val="231F20"/>
              </a:solidFill>
              <a:effectLst/>
              <a:latin typeface="MyriadPro-Regular"/>
              <a:ea typeface="Times New Roman" panose="02020603050405020304" pitchFamily="18" charset="0"/>
              <a:cs typeface="Calibri" panose="020F0502020204030204" pitchFamily="34" charset="0"/>
            </a:rPr>
            <a:t>/ə/ and /ɜ:/</a:t>
          </a:r>
          <a:r>
            <a:rPr lang="en-US" sz="3600" smtClean="0"/>
            <a:t> </a:t>
          </a:r>
          <a:endParaRPr lang="en-US" sz="36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 custScaleX="1379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6AA512B-1CAD-4BFE-B100-59E8EAA0F29A}" type="presOf" srcId="{08FBC75F-95AC-4B05-95BF-E110BC13302B}" destId="{B45E6B02-74BC-4456-B7B1-4DD6C1455987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31BC86DC-FA62-4E9C-B58B-951016004649}" type="presOf" srcId="{8AE4A381-C505-4165-B0F6-72A547C19C85}" destId="{EF919B30-8E50-4BE5-BFF9-A011BC59CF55}" srcOrd="1" destOrd="0" presId="urn:microsoft.com/office/officeart/2005/8/layout/list1"/>
    <dgm:cxn modelId="{972F2C60-73A0-4D1D-B5C4-5C1B42EBE959}" type="presOf" srcId="{AAA37794-5E27-4DDA-B12E-298686F5888D}" destId="{BEBFA14B-9B40-4103-84A4-38ECEF66E937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5287E9B0-A87B-4FC4-8581-04B573808151}" type="presOf" srcId="{08FBC75F-95AC-4B05-95BF-E110BC13302B}" destId="{667686F2-9BA3-4B10-A5F2-38ECCD6CCAB1}" srcOrd="0" destOrd="0" presId="urn:microsoft.com/office/officeart/2005/8/layout/list1"/>
    <dgm:cxn modelId="{140F65A1-D64D-4EB8-985A-991A50846ED1}" type="presOf" srcId="{8AE4A381-C505-4165-B0F6-72A547C19C85}" destId="{39089052-8674-4477-9BFB-07FBFFFFD8C8}" srcOrd="0" destOrd="0" presId="urn:microsoft.com/office/officeart/2005/8/layout/list1"/>
    <dgm:cxn modelId="{36EAA96C-91D4-49FF-A513-83E55B92FB6B}" type="presParOf" srcId="{BEBFA14B-9B40-4103-84A4-38ECEF66E937}" destId="{65BDE73A-EF1C-4F0B-B738-EC9506EC3EB6}" srcOrd="0" destOrd="0" presId="urn:microsoft.com/office/officeart/2005/8/layout/list1"/>
    <dgm:cxn modelId="{E2BA9E07-277A-481C-B8F8-E91185C1603A}" type="presParOf" srcId="{65BDE73A-EF1C-4F0B-B738-EC9506EC3EB6}" destId="{39089052-8674-4477-9BFB-07FBFFFFD8C8}" srcOrd="0" destOrd="0" presId="urn:microsoft.com/office/officeart/2005/8/layout/list1"/>
    <dgm:cxn modelId="{3B44ECEA-7187-4AB3-8FB1-57E9FA6184F4}" type="presParOf" srcId="{65BDE73A-EF1C-4F0B-B738-EC9506EC3EB6}" destId="{EF919B30-8E50-4BE5-BFF9-A011BC59CF55}" srcOrd="1" destOrd="0" presId="urn:microsoft.com/office/officeart/2005/8/layout/list1"/>
    <dgm:cxn modelId="{8120626A-BC21-4410-A3C0-61538E8552F3}" type="presParOf" srcId="{BEBFA14B-9B40-4103-84A4-38ECEF66E937}" destId="{F8662491-2000-4CC6-BEEC-D1859AFD2268}" srcOrd="1" destOrd="0" presId="urn:microsoft.com/office/officeart/2005/8/layout/list1"/>
    <dgm:cxn modelId="{4CD491C0-E433-4D5F-9A37-FDFC7CFF0610}" type="presParOf" srcId="{BEBFA14B-9B40-4103-84A4-38ECEF66E937}" destId="{E928C619-1DE9-419E-A5FA-3C9A247B8E43}" srcOrd="2" destOrd="0" presId="urn:microsoft.com/office/officeart/2005/8/layout/list1"/>
    <dgm:cxn modelId="{186BD404-FBA1-4D18-8365-F586462DE3B6}" type="presParOf" srcId="{BEBFA14B-9B40-4103-84A4-38ECEF66E937}" destId="{39270468-BD01-4F24-9A98-60E7CF789B54}" srcOrd="3" destOrd="0" presId="urn:microsoft.com/office/officeart/2005/8/layout/list1"/>
    <dgm:cxn modelId="{E0931C73-354E-4038-AC33-15F4976E9CA5}" type="presParOf" srcId="{BEBFA14B-9B40-4103-84A4-38ECEF66E937}" destId="{5A649B72-39A4-4A84-8236-B0BF3AC76109}" srcOrd="4" destOrd="0" presId="urn:microsoft.com/office/officeart/2005/8/layout/list1"/>
    <dgm:cxn modelId="{A6828F28-9DBA-427B-B8D2-950BFE931CB7}" type="presParOf" srcId="{5A649B72-39A4-4A84-8236-B0BF3AC76109}" destId="{667686F2-9BA3-4B10-A5F2-38ECCD6CCAB1}" srcOrd="0" destOrd="0" presId="urn:microsoft.com/office/officeart/2005/8/layout/list1"/>
    <dgm:cxn modelId="{6A493556-2196-41EA-B131-E1DC269135AA}" type="presParOf" srcId="{5A649B72-39A4-4A84-8236-B0BF3AC76109}" destId="{B45E6B02-74BC-4456-B7B1-4DD6C1455987}" srcOrd="1" destOrd="0" presId="urn:microsoft.com/office/officeart/2005/8/layout/list1"/>
    <dgm:cxn modelId="{D5FD1491-8D25-4005-9943-4B6F648A3B78}" type="presParOf" srcId="{BEBFA14B-9B40-4103-84A4-38ECEF66E937}" destId="{22519622-4D32-44DB-990E-774C307AAEA0}" srcOrd="5" destOrd="0" presId="urn:microsoft.com/office/officeart/2005/8/layout/list1"/>
    <dgm:cxn modelId="{9D1E0CC6-843F-4BD6-837D-606518819D06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1093067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537993" y="12237"/>
          <a:ext cx="10391934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9207" tIns="0" rIns="289207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VOCABULARY about hobbies.</a:t>
          </a:r>
          <a:endParaRPr lang="en-US" sz="4100" kern="1200" dirty="0"/>
        </a:p>
      </dsp:txBody>
      <dsp:txXfrm>
        <a:off x="597076" y="71320"/>
        <a:ext cx="10273768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1093067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3003161"/>
              <a:satOff val="61689"/>
              <a:lumOff val="-1333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520381" y="1871997"/>
          <a:ext cx="10407610" cy="1210320"/>
        </a:xfrm>
        <a:prstGeom prst="roundRect">
          <a:avLst/>
        </a:prstGeom>
        <a:gradFill rotWithShape="0">
          <a:gsLst>
            <a:gs pos="0">
              <a:schemeClr val="accent4">
                <a:hueOff val="-13003161"/>
                <a:satOff val="61689"/>
                <a:lumOff val="-13333"/>
                <a:alphaOff val="0"/>
                <a:tint val="60000"/>
                <a:satMod val="250000"/>
              </a:schemeClr>
            </a:gs>
            <a:gs pos="35000">
              <a:schemeClr val="accent4">
                <a:hueOff val="-13003161"/>
                <a:satOff val="61689"/>
                <a:lumOff val="-13333"/>
                <a:alphaOff val="0"/>
                <a:tint val="47000"/>
                <a:satMod val="275000"/>
              </a:schemeClr>
            </a:gs>
            <a:gs pos="100000">
              <a:schemeClr val="accent4">
                <a:hueOff val="-13003161"/>
                <a:satOff val="61689"/>
                <a:lumOff val="-13333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9207" tIns="0" rIns="289207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PRONUNCIATION </a:t>
          </a:r>
          <a:r>
            <a:rPr lang="en-US" sz="3600" kern="1200" smtClean="0"/>
            <a:t>: sounds </a:t>
          </a:r>
          <a:r>
            <a:rPr lang="en-US" sz="3600" b="0" i="0" kern="1200" smtClean="0">
              <a:solidFill>
                <a:srgbClr val="231F20"/>
              </a:solidFill>
              <a:effectLst/>
              <a:latin typeface="MyriadPro-Regular"/>
              <a:ea typeface="Times New Roman" panose="02020603050405020304" pitchFamily="18" charset="0"/>
              <a:cs typeface="Calibri" panose="020F0502020204030204" pitchFamily="34" charset="0"/>
            </a:rPr>
            <a:t>/ə/ and /ɜ:/</a:t>
          </a:r>
          <a:r>
            <a:rPr lang="en-US" sz="3600" kern="1200" smtClean="0"/>
            <a:t> </a:t>
          </a:r>
          <a:endParaRPr lang="en-US" sz="3600" kern="1200" dirty="0"/>
        </a:p>
      </dsp:txBody>
      <dsp:txXfrm>
        <a:off x="579464" y="1931080"/>
        <a:ext cx="1028944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4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3.xml"/><Relationship Id="rId7" Type="http://schemas.openxmlformats.org/officeDocument/2006/relationships/slide" Target="slide19.xml"/><Relationship Id="rId12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image" Target="../media/image13.png"/><Relationship Id="rId5" Type="http://schemas.openxmlformats.org/officeDocument/2006/relationships/slide" Target="slide17.xml"/><Relationship Id="rId10" Type="http://schemas.openxmlformats.org/officeDocument/2006/relationships/image" Target="../media/image12.jpeg"/><Relationship Id="rId4" Type="http://schemas.openxmlformats.org/officeDocument/2006/relationships/slide" Target="slide18.xml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0773960">
            <a:off x="278622" y="3169219"/>
            <a:ext cx="7493778" cy="828658"/>
          </a:xfrm>
          <a:prstGeom prst="rect">
            <a:avLst/>
          </a:prstGeom>
          <a:noFill/>
        </p:spPr>
        <p:txBody>
          <a:bodyPr wrap="square" lIns="89123" tIns="44562" rIns="89123" bIns="44562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48DA4"/>
                </a:solidFill>
              </a:rPr>
              <a:t>Hello every one!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48D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0525" y="39135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318" y="847259"/>
            <a:ext cx="7917363" cy="4256527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88341" y="5474110"/>
            <a:ext cx="7189839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Verbs of  liking + V -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ing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3398"/>
            <a:ext cx="112110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</a:rPr>
              <a:t>1. </a:t>
            </a:r>
            <a:r>
              <a:rPr lang="en-US" sz="2400" dirty="0">
                <a:solidFill>
                  <a:srgbClr val="242021"/>
                </a:solidFill>
              </a:rPr>
              <a:t>My dad has a big bookshelf because he loves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old books.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My sister likes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camping at the weekend.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My best friend hates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computer games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Does your brother like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models?</a:t>
            </a:r>
            <a:r>
              <a:rPr lang="en-US" sz="2400" dirty="0">
                <a:solidFill>
                  <a:srgbClr val="242021"/>
                </a:solidFill>
              </a:rPr>
              <a:t/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5. </a:t>
            </a:r>
            <a:r>
              <a:rPr lang="en-US" sz="2400" dirty="0">
                <a:solidFill>
                  <a:srgbClr val="242021"/>
                </a:solidFill>
              </a:rPr>
              <a:t>My mum enjoys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yoga every day to keep fit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</a:t>
            </a:r>
            <a:r>
              <a:rPr lang="en-GB" sz="2800" b="1" dirty="0" smtClean="0">
                <a:solidFill>
                  <a:srgbClr val="FF0000"/>
                </a:solidFill>
              </a:rPr>
              <a:t>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005186" cy="7010400"/>
          </a:xfrm>
          <a:prstGeom prst="rect">
            <a:avLst/>
          </a:prstGeom>
          <a:gradFill rotWithShape="1">
            <a:gsLst>
              <a:gs pos="0">
                <a:srgbClr val="67F77C"/>
              </a:gs>
              <a:gs pos="50000">
                <a:schemeClr val="bg1"/>
              </a:gs>
              <a:gs pos="100000">
                <a:srgbClr val="67F77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eaLnBrk="0" hangingPunct="0">
              <a:defRPr/>
            </a:pPr>
            <a:endParaRPr lang="vi-VN" sz="3600">
              <a:latin typeface=".VnTime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"/>
            <a:ext cx="9144000" cy="101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u="sng" dirty="0">
                <a:solidFill>
                  <a:srgbClr val="FF3300"/>
                </a:solidFill>
                <a:latin typeface="Times New Roman" pitchFamily="18" charset="0"/>
              </a:rPr>
              <a:t>Questions: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 Lucky numbers</a:t>
            </a:r>
          </a:p>
        </p:txBody>
      </p:sp>
      <p:sp>
        <p:nvSpPr>
          <p:cNvPr id="6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024188" y="1351474"/>
            <a:ext cx="14478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7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43788" y="1351474"/>
            <a:ext cx="16002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8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471988" y="1351474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9" name="Rectangl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19788" y="1351474"/>
            <a:ext cx="1524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10" name="Rectangl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395788" y="3104074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11" name="Rectangle 1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024188" y="3104074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12" name="Rectangle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19788" y="3104074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738938" y="6061586"/>
            <a:ext cx="1676400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200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" name="Rectangle 1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443788" y="3104074"/>
            <a:ext cx="16002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pic>
        <p:nvPicPr>
          <p:cNvPr id="16" name="Picture 37" descr="ANd9GcT2LJJIwmYitwAIZFU9f4szraTLtEDREGHFrtOHXTBNmd6_hF1S5Q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07" y="5118611"/>
            <a:ext cx="1338263" cy="1628775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964406" y="5909185"/>
            <a:ext cx="522288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endParaRPr lang="vi-VN">
              <a:cs typeface="Arial" charset="0"/>
            </a:endParaRPr>
          </a:p>
        </p:txBody>
      </p:sp>
      <p:pic>
        <p:nvPicPr>
          <p:cNvPr id="18" name="Picture 39" descr="Jerry_Mous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719" y="5142731"/>
            <a:ext cx="1252538" cy="1690688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ction Button: Forward or Next 18">
            <a:hlinkClick r:id="rId12" action="ppaction://hlinksldjump" highlightClick="1"/>
          </p:cNvPr>
          <p:cNvSpPr/>
          <p:nvPr/>
        </p:nvSpPr>
        <p:spPr>
          <a:xfrm>
            <a:off x="10913807" y="6401055"/>
            <a:ext cx="678425" cy="43236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2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490451" y="2504120"/>
            <a:ext cx="11211098" cy="768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dirty="0">
                <a:solidFill>
                  <a:srgbClr val="F26548"/>
                </a:solidFill>
              </a:rPr>
              <a:t>1. </a:t>
            </a:r>
            <a:r>
              <a:rPr lang="en-US" sz="2600" dirty="0">
                <a:solidFill>
                  <a:srgbClr val="242021"/>
                </a:solidFill>
              </a:rPr>
              <a:t>My dad has a big bookshelf because he loves </a:t>
            </a:r>
            <a:r>
              <a:rPr lang="en-US" sz="2600" dirty="0">
                <a:solidFill>
                  <a:srgbClr val="949599"/>
                </a:solidFill>
              </a:rPr>
              <a:t>_________ </a:t>
            </a:r>
            <a:r>
              <a:rPr lang="en-US" sz="2600" dirty="0">
                <a:solidFill>
                  <a:srgbClr val="242021"/>
                </a:solidFill>
              </a:rPr>
              <a:t>old books</a:t>
            </a:r>
            <a:r>
              <a:rPr lang="en-US" sz="2600" dirty="0" smtClean="0">
                <a:solidFill>
                  <a:srgbClr val="242021"/>
                </a:solidFill>
              </a:rPr>
              <a:t>.</a:t>
            </a:r>
            <a:endParaRPr lang="en-US" sz="2600" dirty="0"/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</a:t>
            </a:r>
            <a:r>
              <a:rPr lang="en-GB" sz="2800" b="1" dirty="0" smtClean="0">
                <a:solidFill>
                  <a:srgbClr val="FF0000"/>
                </a:solidFill>
              </a:rPr>
              <a:t>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95967" y="2701097"/>
            <a:ext cx="17427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00" b="1" dirty="0" err="1">
                <a:solidFill>
                  <a:srgbClr val="FF0000"/>
                </a:solidFill>
                <a:ea typeface="Calibri" panose="020F0502020204030204" pitchFamily="34" charset="0"/>
              </a:rPr>
              <a:t>collecting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249073" y="5999104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3398"/>
            <a:ext cx="11211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F26548"/>
                </a:solidFill>
              </a:rPr>
              <a:t>2</a:t>
            </a:r>
            <a:r>
              <a:rPr lang="en-US" sz="2800" b="1" dirty="0">
                <a:solidFill>
                  <a:srgbClr val="F26548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My sister likes </a:t>
            </a:r>
            <a:r>
              <a:rPr lang="en-US" sz="2800" dirty="0">
                <a:solidFill>
                  <a:srgbClr val="949599"/>
                </a:solidFill>
              </a:rPr>
              <a:t>_________ </a:t>
            </a:r>
            <a:r>
              <a:rPr lang="en-US" sz="2800" dirty="0">
                <a:solidFill>
                  <a:srgbClr val="242021"/>
                </a:solidFill>
              </a:rPr>
              <a:t>camping at the weekend</a:t>
            </a:r>
            <a:r>
              <a:rPr lang="en-US" sz="2800" dirty="0" smtClean="0">
                <a:solidFill>
                  <a:srgbClr val="242021"/>
                </a:solidFill>
              </a:rPr>
              <a:t>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</a:t>
            </a:r>
            <a:r>
              <a:rPr lang="en-GB" sz="2800" b="1" dirty="0" smtClean="0">
                <a:solidFill>
                  <a:srgbClr val="FF0000"/>
                </a:solidFill>
              </a:rPr>
              <a:t>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2159" y="2499618"/>
            <a:ext cx="993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309900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3398"/>
            <a:ext cx="11211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F26548"/>
                </a:solidFill>
              </a:rPr>
              <a:t>3</a:t>
            </a:r>
            <a:r>
              <a:rPr lang="en-US" sz="2800" b="1" dirty="0">
                <a:solidFill>
                  <a:srgbClr val="F26548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My best friend hates </a:t>
            </a:r>
            <a:r>
              <a:rPr lang="en-US" sz="2800" dirty="0" smtClean="0">
                <a:solidFill>
                  <a:srgbClr val="949599"/>
                </a:solidFill>
              </a:rPr>
              <a:t>________</a:t>
            </a:r>
            <a:r>
              <a:rPr lang="en-US" sz="2800" dirty="0" smtClean="0"/>
              <a:t>computer </a:t>
            </a:r>
            <a:r>
              <a:rPr lang="en-US" sz="2800" dirty="0"/>
              <a:t>games</a:t>
            </a:r>
            <a:r>
              <a:rPr lang="en-US" sz="2800" dirty="0" smtClean="0">
                <a:solidFill>
                  <a:srgbClr val="242021"/>
                </a:solidFill>
              </a:rPr>
              <a:t>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</a:t>
            </a:r>
            <a:r>
              <a:rPr lang="en-GB" sz="2800" b="1" dirty="0" smtClean="0">
                <a:solidFill>
                  <a:srgbClr val="FF0000"/>
                </a:solidFill>
              </a:rPr>
              <a:t>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74715" y="2455374"/>
            <a:ext cx="1257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playing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265655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3398"/>
            <a:ext cx="11211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F26548"/>
                </a:solidFill>
              </a:rPr>
              <a:t>4</a:t>
            </a:r>
            <a:r>
              <a:rPr lang="en-US" sz="2400" b="1" dirty="0">
                <a:solidFill>
                  <a:srgbClr val="F26548"/>
                </a:solidFill>
              </a:rPr>
              <a:t>. </a:t>
            </a:r>
            <a:r>
              <a:rPr lang="en-US" sz="2400" dirty="0">
                <a:solidFill>
                  <a:srgbClr val="242021"/>
                </a:solidFill>
              </a:rPr>
              <a:t>Does your </a:t>
            </a:r>
            <a:r>
              <a:rPr lang="en-US" sz="2800" dirty="0">
                <a:solidFill>
                  <a:srgbClr val="242021"/>
                </a:solidFill>
              </a:rPr>
              <a:t>brother</a:t>
            </a:r>
            <a:r>
              <a:rPr lang="en-US" sz="2400" dirty="0">
                <a:solidFill>
                  <a:srgbClr val="242021"/>
                </a:solidFill>
              </a:rPr>
              <a:t> like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models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</a:t>
            </a:r>
            <a:r>
              <a:rPr lang="en-GB" sz="2800" b="1" dirty="0" smtClean="0">
                <a:solidFill>
                  <a:srgbClr val="FF0000"/>
                </a:solidFill>
              </a:rPr>
              <a:t>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8382" y="2499618"/>
            <a:ext cx="1277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making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250906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0293"/>
            <a:ext cx="11211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F26548"/>
                </a:solidFill>
              </a:rPr>
              <a:t>5</a:t>
            </a:r>
            <a:r>
              <a:rPr lang="en-US" sz="2800" b="1" dirty="0">
                <a:solidFill>
                  <a:srgbClr val="F26548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My mum enjoys </a:t>
            </a:r>
            <a:r>
              <a:rPr lang="en-US" sz="2800" dirty="0" smtClean="0">
                <a:solidFill>
                  <a:srgbClr val="949599"/>
                </a:solidFill>
              </a:rPr>
              <a:t>________</a:t>
            </a:r>
            <a:r>
              <a:rPr lang="en-US" sz="2800" dirty="0" smtClean="0"/>
              <a:t>yoga </a:t>
            </a:r>
            <a:r>
              <a:rPr lang="en-US" sz="2800" dirty="0"/>
              <a:t>every day to keep fit</a:t>
            </a:r>
            <a:r>
              <a:rPr lang="en-US" sz="2800" dirty="0">
                <a:solidFill>
                  <a:srgbClr val="242021"/>
                </a:solidFill>
              </a:rPr>
              <a:t>.</a:t>
            </a:r>
            <a:r>
              <a:rPr lang="en-US" sz="2800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</a:t>
            </a:r>
            <a:r>
              <a:rPr lang="en-GB" sz="2800" b="1" dirty="0" smtClean="0">
                <a:solidFill>
                  <a:srgbClr val="FF0000"/>
                </a:solidFill>
              </a:rPr>
              <a:t>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5118" y="2517664"/>
            <a:ext cx="1019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398390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0" y="626927"/>
            <a:ext cx="10261600" cy="973275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.VnArial" pitchFamily="34" charset="0"/>
              </a:rPr>
              <a:t>LUCKY  NUMBER</a:t>
            </a: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207435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57400"/>
            <a:ext cx="4673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35200" y="5423115"/>
            <a:ext cx="8737600" cy="830985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BodoniH" pitchFamily="34" charset="0"/>
              </a:rPr>
              <a:t>YOU GET A GIFT</a:t>
            </a:r>
            <a:endParaRPr lang="en-GB" sz="4800" b="1" dirty="0"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10836982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8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58" y="2276873"/>
            <a:ext cx="576537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5520" y="626927"/>
            <a:ext cx="9025003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10800523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087893" y="6312311"/>
            <a:ext cx="1961536" cy="501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 smtClean="0">
                <a:solidFill>
                  <a:srgbClr val="7030A0"/>
                </a:solidFill>
              </a:rPr>
              <a:t>Mrs Thu Ba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58" y="2276873"/>
            <a:ext cx="576537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5520" y="626927"/>
            <a:ext cx="9025003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10800523" y="6059455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3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3398"/>
            <a:ext cx="112110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</a:rPr>
              <a:t>1. </a:t>
            </a:r>
            <a:r>
              <a:rPr lang="en-US" sz="2400" dirty="0">
                <a:solidFill>
                  <a:srgbClr val="242021"/>
                </a:solidFill>
              </a:rPr>
              <a:t>My dad has a big bookshelf because he loves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old books.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My sister likes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camping at the weekend.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My best friend hates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computer games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Does your brother like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models?</a:t>
            </a:r>
            <a:r>
              <a:rPr lang="en-US" sz="2400" dirty="0">
                <a:solidFill>
                  <a:srgbClr val="242021"/>
                </a:solidFill>
              </a:rPr>
              <a:t/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5. </a:t>
            </a:r>
            <a:r>
              <a:rPr lang="en-US" sz="2400" dirty="0">
                <a:solidFill>
                  <a:srgbClr val="242021"/>
                </a:solidFill>
              </a:rPr>
              <a:t>My mum enjoys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yoga every day to keep fit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38767" y="2523913"/>
            <a:ext cx="1404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collecting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66972" y="3279245"/>
            <a:ext cx="87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2547" y="3976757"/>
            <a:ext cx="1104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playing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90175" y="4700157"/>
            <a:ext cx="1120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making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1943" y="5453053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g</a:t>
            </a:r>
            <a:r>
              <a:rPr lang="en-GB" sz="2800" dirty="0" smtClean="0">
                <a:solidFill>
                  <a:srgbClr val="FF0000"/>
                </a:solidFill>
              </a:rPr>
              <a:t>o  		play 		collect 		do 		make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7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977439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9888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8862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B7BD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68808" y="5421207"/>
            <a:ext cx="8350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48DA4"/>
                </a:solidFill>
              </a:rPr>
              <a:t>He hates / doesn’t like doing judo.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492" t="1896" b="2725"/>
          <a:stretch/>
        </p:blipFill>
        <p:spPr>
          <a:xfrm>
            <a:off x="4326672" y="1808436"/>
            <a:ext cx="3114098" cy="33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1077971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15111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10484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1582857" y="5127124"/>
            <a:ext cx="87660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48DA4"/>
                </a:solidFill>
                <a:latin typeface="UTM Rockwell" pitchFamily="18" charset="0"/>
              </a:rPr>
              <a:t> They love / like / enjoy gardening.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023" t="1833" r="5145" b="3045"/>
          <a:stretch/>
        </p:blipFill>
        <p:spPr>
          <a:xfrm>
            <a:off x="4259766" y="1950347"/>
            <a:ext cx="3412273" cy="29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1122215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22485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11222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9777" y="5323803"/>
            <a:ext cx="8532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48DA4"/>
                </a:solidFill>
              </a:rPr>
              <a:t>They like / love / enjoy playing football.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585" t="2158" r="4716" b="2908"/>
          <a:stretch/>
        </p:blipFill>
        <p:spPr>
          <a:xfrm>
            <a:off x="4550937" y="1953212"/>
            <a:ext cx="3018822" cy="329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8026" y="1044576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00363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9009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1618068" y="5524026"/>
            <a:ext cx="8134573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48DA4"/>
                </a:solidFill>
              </a:rPr>
              <a:t>They enjoy </a:t>
            </a:r>
            <a:r>
              <a:rPr lang="en-US" sz="3200" b="1" dirty="0">
                <a:solidFill>
                  <a:srgbClr val="048DA4"/>
                </a:solidFill>
              </a:rPr>
              <a:t>/ </a:t>
            </a:r>
            <a:r>
              <a:rPr lang="en-US" sz="3200" b="1" dirty="0" smtClean="0">
                <a:solidFill>
                  <a:srgbClr val="048DA4"/>
                </a:solidFill>
              </a:rPr>
              <a:t>like </a:t>
            </a:r>
            <a:r>
              <a:rPr lang="en-US" sz="3200" b="1" dirty="0">
                <a:solidFill>
                  <a:srgbClr val="048DA4"/>
                </a:solidFill>
              </a:rPr>
              <a:t>/ </a:t>
            </a:r>
            <a:r>
              <a:rPr lang="en-US" sz="3200" b="1" dirty="0" smtClean="0">
                <a:solidFill>
                  <a:srgbClr val="048DA4"/>
                </a:solidFill>
              </a:rPr>
              <a:t>love </a:t>
            </a:r>
            <a:r>
              <a:rPr lang="en-US" sz="3200" b="1" dirty="0">
                <a:solidFill>
                  <a:srgbClr val="048DA4"/>
                </a:solidFill>
              </a:rPr>
              <a:t>collecting stamps.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253" t="2067" r="1599" b="1933"/>
          <a:stretch/>
        </p:blipFill>
        <p:spPr>
          <a:xfrm>
            <a:off x="4675797" y="1875572"/>
            <a:ext cx="3347325" cy="360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1022354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09212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98948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1134098" y="5375572"/>
            <a:ext cx="101950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48DA4"/>
                </a:solidFill>
              </a:rPr>
              <a:t>She hates / doesn’t like riding a horse / horse riding.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932" t="1359" r="4967" b="1359"/>
          <a:stretch/>
        </p:blipFill>
        <p:spPr>
          <a:xfrm>
            <a:off x="3798848" y="1853351"/>
            <a:ext cx="4594303" cy="32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1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9763" y="30684"/>
            <a:ext cx="456848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  <a:endParaRPr lang="en-US" sz="36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34" y="1718825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15780" y="2023443"/>
            <a:ext cx="572429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to </a:t>
            </a:r>
            <a:r>
              <a:rPr lang="en-US" sz="2400" dirty="0"/>
              <a:t>help Ss identify how to pronounce the sounds /ə/ and /ɜ</a:t>
            </a:r>
            <a:r>
              <a:rPr lang="en-US" sz="2400" dirty="0" smtClean="0"/>
              <a:t>:/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to </a:t>
            </a:r>
            <a:r>
              <a:rPr lang="en-US" sz="2400" dirty="0"/>
              <a:t>help Ss </a:t>
            </a:r>
            <a:r>
              <a:rPr lang="en-US" sz="2400" dirty="0" err="1"/>
              <a:t>practise</a:t>
            </a:r>
            <a:r>
              <a:rPr lang="en-US" sz="2400" dirty="0"/>
              <a:t> pronouncing these sounds in </a:t>
            </a:r>
            <a:r>
              <a:rPr lang="en-US" sz="2400" dirty="0" smtClean="0"/>
              <a:t>words &amp; sentences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300014" y="677015"/>
            <a:ext cx="29738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/ə/ and /ɜ:/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228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39326" y="119176"/>
            <a:ext cx="459495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  <a:endParaRPr lang="en-US" sz="32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026" y="1088820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sounds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/ə/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/ɜ:/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7067" y="104787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852" y="9452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D12087F-DBD4-4418-853C-12878454B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2902" y="1785876"/>
            <a:ext cx="7146481" cy="3286246"/>
          </a:xfrm>
          <a:prstGeom prst="rect">
            <a:avLst/>
          </a:prstGeom>
        </p:spPr>
      </p:pic>
      <p:pic>
        <p:nvPicPr>
          <p:cNvPr id="10" name="0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38371" y="1043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1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042" y="2234985"/>
            <a:ext cx="6233963" cy="33784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4772" y="207664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  <a:endParaRPr lang="en-US" sz="32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0254" y="926592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to the sentences and pay attention to the underlined parts. Tick (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✓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the appropriate sounds.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 sentences.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295" y="88565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80" y="7830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17373" y="2056731"/>
            <a:ext cx="2765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/ə/</a:t>
            </a:r>
            <a:r>
              <a:rPr lang="en-US" sz="4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/ɜ:/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1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104" y="2889352"/>
            <a:ext cx="3778228" cy="31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5D84459E-CF79-43A9-B061-E232B2AE8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098964"/>
              </p:ext>
            </p:extLst>
          </p:nvPr>
        </p:nvGraphicFramePr>
        <p:xfrm>
          <a:off x="5742739" y="2292741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xmlns="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2116571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74E2FA86-BA32-4C03-8E62-D3447E7D3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523117"/>
              </p:ext>
            </p:extLst>
          </p:nvPr>
        </p:nvGraphicFramePr>
        <p:xfrm>
          <a:off x="6391319" y="2986560"/>
          <a:ext cx="706522" cy="967102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xmlns="" val="2181610328"/>
                    </a:ext>
                  </a:extLst>
                </a:gridCol>
              </a:tblGrid>
              <a:tr h="967102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2116571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70DCAF3E-D885-4F79-9917-4A6F95DC5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698779"/>
              </p:ext>
            </p:extLst>
          </p:nvPr>
        </p:nvGraphicFramePr>
        <p:xfrm>
          <a:off x="6408484" y="3439751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xmlns="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rgbClr val="FF0000"/>
                          </a:solidFill>
                          <a:effectLst/>
                        </a:rPr>
                        <a:t/>
                      </a:r>
                      <a:br>
                        <a:rPr lang="vi-VN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2116571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BE5CEA3E-DC0B-47B9-8EFF-196068AE3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855055"/>
              </p:ext>
            </p:extLst>
          </p:nvPr>
        </p:nvGraphicFramePr>
        <p:xfrm>
          <a:off x="6408483" y="4001223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xmlns="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2116571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D3B660C0-B017-4CDC-ACB7-437780D86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700913"/>
              </p:ext>
            </p:extLst>
          </p:nvPr>
        </p:nvGraphicFramePr>
        <p:xfrm>
          <a:off x="5670551" y="4674398"/>
          <a:ext cx="706522" cy="1048502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xmlns="" val="2181610328"/>
                    </a:ext>
                  </a:extLst>
                </a:gridCol>
              </a:tblGrid>
              <a:tr h="1048502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21165717"/>
                  </a:ext>
                </a:extLst>
              </a:tr>
            </a:tbl>
          </a:graphicData>
        </a:graphic>
      </p:graphicFrame>
      <p:pic>
        <p:nvPicPr>
          <p:cNvPr id="17" name="0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78074" y="182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028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66097" y="202239"/>
            <a:ext cx="2483632" cy="646331"/>
          </a:xfrm>
          <a:prstGeom prst="rect">
            <a:avLst/>
          </a:prstGeom>
          <a:solidFill>
            <a:srgbClr val="FFDAAB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8186" y="1653610"/>
            <a:ext cx="10415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.VnArial Narrow" pitchFamily="34" charset="0"/>
              </a:rPr>
              <a:t>1. What is your </a:t>
            </a:r>
            <a:r>
              <a:rPr lang="en-US" sz="4400" b="1" dirty="0" err="1" smtClean="0">
                <a:latin typeface=".VnArial Narrow" pitchFamily="34" charset="0"/>
              </a:rPr>
              <a:t>favourite</a:t>
            </a:r>
            <a:r>
              <a:rPr lang="en-US" sz="4400" b="1" dirty="0" smtClean="0">
                <a:latin typeface=".VnArial Narrow" pitchFamily="34" charset="0"/>
              </a:rPr>
              <a:t> </a:t>
            </a:r>
            <a:r>
              <a:rPr lang="en-US" sz="4400" b="1" dirty="0">
                <a:latin typeface=".VnArial Narrow" pitchFamily="34" charset="0"/>
              </a:rPr>
              <a:t>hobby</a:t>
            </a:r>
            <a:r>
              <a:rPr lang="en-US" sz="4400" b="1" dirty="0" smtClean="0">
                <a:latin typeface=".VnArial Narrow" pitchFamily="34" charset="0"/>
              </a:rPr>
              <a:t>?</a:t>
            </a:r>
            <a:endParaRPr lang="en-US" sz="4400" b="1" dirty="0">
              <a:latin typeface=".Vn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5981" y="2974482"/>
            <a:ext cx="10415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.VnArial Narrow" pitchFamily="34" charset="0"/>
              </a:rPr>
              <a:t>2</a:t>
            </a:r>
            <a:r>
              <a:rPr lang="en-US" sz="4400" b="1" dirty="0">
                <a:latin typeface=".VnArial Narrow" pitchFamily="34" charset="0"/>
              </a:rPr>
              <a:t>. When did you start your hobby?</a:t>
            </a:r>
          </a:p>
        </p:txBody>
      </p:sp>
    </p:spTree>
    <p:extLst>
      <p:ext uri="{BB962C8B-B14F-4D97-AF65-F5344CB8AC3E}">
        <p14:creationId xmlns:p14="http://schemas.microsoft.com/office/powerpoint/2010/main" val="44907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69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63383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6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9846" y="1134077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Who is faster?</a:t>
            </a:r>
          </a:p>
        </p:txBody>
      </p:sp>
      <p:pic>
        <p:nvPicPr>
          <p:cNvPr id="8" name="Picture 2" descr="Free Vector | Schoolchildren raising hands at lesson">
            <a:extLst>
              <a:ext uri="{FF2B5EF4-FFF2-40B4-BE49-F238E27FC236}">
                <a16:creationId xmlns:a16="http://schemas.microsoft.com/office/drawing/2014/main" xmlns="" id="{13E5CD28-E321-41FB-8047-3E8E44206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510" y="853995"/>
            <a:ext cx="4334471" cy="257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5BCE36-3F11-4946-BAD1-5F2A3F7ABA79}"/>
              </a:ext>
            </a:extLst>
          </p:cNvPr>
          <p:cNvSpPr txBox="1"/>
          <p:nvPr/>
        </p:nvSpPr>
        <p:spPr>
          <a:xfrm>
            <a:off x="487067" y="2426739"/>
            <a:ext cx="6383040" cy="2973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Work in groups of four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W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rite sentences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including: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hobbies and one of the sounds 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yriadPro-Regular"/>
                <a:ea typeface="Times New Roman" panose="02020603050405020304" pitchFamily="18" charset="0"/>
                <a:cs typeface="Calibri" panose="020F0502020204030204" pitchFamily="34" charset="0"/>
              </a:rPr>
              <a:t>/ə/ and /ɜ:/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e.g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Listening to music</a:t>
            </a:r>
            <a:r>
              <a:rPr lang="en-US" sz="24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a very 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common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hobby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.)</a:t>
            </a:r>
            <a:endParaRPr lang="en-US" sz="2400" dirty="0">
              <a:solidFill>
                <a:srgbClr val="231F20"/>
              </a:solidFill>
              <a:latin typeface="MyriadPro-Regular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 group with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the most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correct sentences is the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winner.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900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67614674"/>
              </p:ext>
            </p:extLst>
          </p:nvPr>
        </p:nvGraphicFramePr>
        <p:xfrm>
          <a:off x="628983" y="2437985"/>
          <a:ext cx="1093067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1176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69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8253" y="179356"/>
            <a:ext cx="468961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600" b="1" dirty="0">
              <a:solidFill>
                <a:srgbClr val="00A9A5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652" y="978087"/>
            <a:ext cx="468961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  <a:endParaRPr lang="en-US" sz="3600" b="1" dirty="0">
              <a:solidFill>
                <a:srgbClr val="00A9A5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394" y="2162485"/>
            <a:ext cx="7747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 smtClean="0"/>
              <a:t>-</a:t>
            </a:r>
            <a:r>
              <a:rPr lang="en-US" sz="3200" dirty="0">
                <a:cs typeface="Times New Roman" pitchFamily="18" charset="0"/>
              </a:rPr>
              <a:t> Learn new words by heart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- Find </a:t>
            </a:r>
            <a:r>
              <a:rPr lang="en-US" sz="3200" dirty="0"/>
              <a:t>3 more words relating to hobbies that have the </a:t>
            </a:r>
            <a:r>
              <a:rPr lang="en-US" sz="3200" dirty="0" smtClean="0"/>
              <a:t>sound </a:t>
            </a:r>
            <a:r>
              <a:rPr lang="en-US" sz="3200" dirty="0"/>
              <a:t>/ə/ </a:t>
            </a:r>
            <a:r>
              <a:rPr lang="en-US" sz="3200" dirty="0" smtClean="0"/>
              <a:t>or </a:t>
            </a:r>
            <a:r>
              <a:rPr lang="en-US" sz="3200" dirty="0"/>
              <a:t>/ɜ:/.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6" y="624439"/>
            <a:ext cx="3076092" cy="307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427703"/>
            <a:ext cx="12192000" cy="561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1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167" y="158312"/>
            <a:ext cx="934117" cy="9332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3467" y="237708"/>
            <a:ext cx="2137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9801"/>
                </a:solidFill>
                <a:latin typeface="Montserrat Black" pitchFamily="2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25337" y="154347"/>
            <a:ext cx="4958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9801"/>
                </a:solidFill>
                <a:latin typeface=".VnBlackH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7678" y="141276"/>
            <a:ext cx="817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Myriad Pro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8839" y="3787737"/>
            <a:ext cx="54569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GB" sz="2800" b="1" dirty="0" smtClean="0"/>
              <a:t>VOCABULARY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GB" sz="2800" b="1" dirty="0" smtClean="0"/>
              <a:t>PRONUNCIATION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365794" y="1327624"/>
            <a:ext cx="52999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48DA4"/>
                </a:solidFill>
                <a:latin typeface="Montserrat Black" pitchFamily="2" charset="0"/>
              </a:rPr>
              <a:t>LESSON </a:t>
            </a:r>
            <a:r>
              <a:rPr lang="en-US" sz="4000" b="1" dirty="0" smtClean="0">
                <a:solidFill>
                  <a:srgbClr val="048DA4"/>
                </a:solidFill>
                <a:latin typeface="Montserrat Black" pitchFamily="2" charset="0"/>
              </a:rPr>
              <a:t>2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48DA4"/>
                </a:solidFill>
                <a:latin typeface="Montserrat Black" pitchFamily="2" charset="0"/>
              </a:rPr>
              <a:t>A </a:t>
            </a:r>
            <a:r>
              <a:rPr lang="en-US" sz="3600" b="1" dirty="0">
                <a:solidFill>
                  <a:srgbClr val="048DA4"/>
                </a:solidFill>
                <a:latin typeface="Montserrat Black" pitchFamily="2" charset="0"/>
              </a:rPr>
              <a:t>CLOSER LOOK 1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7033" y="1702024"/>
            <a:ext cx="102745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Use the lexical items related to hobbies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Know how to use verbs of liking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Pronounce </a:t>
            </a:r>
            <a:r>
              <a:rPr lang="en-US" sz="2800" dirty="0" smtClean="0"/>
              <a:t>the </a:t>
            </a:r>
            <a:r>
              <a:rPr lang="en-US" sz="2800" dirty="0"/>
              <a:t>sounds </a:t>
            </a:r>
            <a:r>
              <a:rPr lang="en-US" sz="2800" b="1" dirty="0">
                <a:solidFill>
                  <a:srgbClr val="048DA4"/>
                </a:solidFill>
              </a:rPr>
              <a:t>/ə/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048DA4"/>
                </a:solidFill>
              </a:rPr>
              <a:t>/ɜ</a:t>
            </a:r>
            <a:r>
              <a:rPr lang="en-US" sz="2800" b="1" dirty="0" smtClean="0">
                <a:solidFill>
                  <a:srgbClr val="048DA4"/>
                </a:solidFill>
              </a:rPr>
              <a:t>:/ </a:t>
            </a:r>
            <a:r>
              <a:rPr lang="en-US" sz="2800" dirty="0"/>
              <a:t>correctly</a:t>
            </a:r>
            <a:r>
              <a:rPr lang="en-US" sz="2800" b="1" dirty="0" smtClean="0">
                <a:solidFill>
                  <a:srgbClr val="048DA4"/>
                </a:solidFill>
              </a:rPr>
              <a:t> </a:t>
            </a:r>
            <a:r>
              <a:rPr lang="en-US" sz="2800" dirty="0"/>
              <a:t>in isolation and in context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621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29652" y="7570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solidFill>
                <a:srgbClr val="00A9A5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toy figurine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xmlns="" id="{2A0EFF67-E30B-4908-88A4-7363059BC9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9" t="13884" r="31921" b="13438"/>
          <a:stretch/>
        </p:blipFill>
        <p:spPr>
          <a:xfrm>
            <a:off x="9468464" y="531597"/>
            <a:ext cx="2197510" cy="3012693"/>
          </a:xfrm>
          <a:prstGeom prst="rect">
            <a:avLst/>
          </a:prstGeom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-105352" y="94319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 smtClean="0">
                <a:solidFill>
                  <a:srgbClr val="F7941E"/>
                </a:solidFill>
              </a:rPr>
              <a:t>- </a:t>
            </a:r>
            <a:r>
              <a:rPr lang="vi-VN" sz="3600" b="1" dirty="0" smtClean="0">
                <a:solidFill>
                  <a:srgbClr val="F7941E"/>
                </a:solidFill>
              </a:rPr>
              <a:t>jogging</a:t>
            </a:r>
            <a:r>
              <a:rPr lang="vi-VN" sz="3600" dirty="0" smtClean="0"/>
              <a:t> </a:t>
            </a:r>
            <a:r>
              <a:rPr lang="en-US" sz="3600" b="1" dirty="0" smtClean="0">
                <a:solidFill>
                  <a:srgbClr val="F7941E"/>
                </a:solidFill>
              </a:rPr>
              <a:t> </a:t>
            </a:r>
            <a:r>
              <a:rPr lang="en-US" sz="3600" b="1" dirty="0">
                <a:solidFill>
                  <a:srgbClr val="F7941E"/>
                </a:solidFill>
                <a:cs typeface="Calibri" panose="020F0502020204030204" pitchFamily="34" charset="0"/>
              </a:rPr>
              <a:t>(n</a:t>
            </a:r>
            <a:r>
              <a:rPr lang="en-US" sz="3600" b="1" dirty="0" smtClean="0">
                <a:solidFill>
                  <a:srgbClr val="F7941E"/>
                </a:solidFill>
                <a:cs typeface="Calibri" panose="020F0502020204030204" pitchFamily="34" charset="0"/>
              </a:rPr>
              <a:t>) :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13617" y="1137811"/>
            <a:ext cx="4430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chạy bộ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giãn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45993" y="1168590"/>
            <a:ext cx="2159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FB7BD"/>
                </a:solidFill>
              </a:rPr>
              <a:t>/</a:t>
            </a:r>
            <a:r>
              <a:rPr lang="vi-VN" sz="3200" b="1" dirty="0" smtClean="0">
                <a:solidFill>
                  <a:srgbClr val="0FB7BD"/>
                </a:solidFill>
              </a:rPr>
              <a:t>ˈ</a:t>
            </a:r>
            <a:r>
              <a:rPr lang="vi-VN" sz="3200" b="1" dirty="0">
                <a:solidFill>
                  <a:srgbClr val="0FB7BD"/>
                </a:solidFill>
              </a:rPr>
              <a:t>dʒɒɡɪŋ </a:t>
            </a:r>
            <a:r>
              <a:rPr lang="en-US" sz="32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0" name="jogging">
            <a:hlinkClick r:id="" action="ppaction://media"/>
            <a:extLst>
              <a:ext uri="{FF2B5EF4-FFF2-40B4-BE49-F238E27FC236}">
                <a16:creationId xmlns:a16="http://schemas.microsoft.com/office/drawing/2014/main" xmlns="" id="{B18B46EE-8D1E-4C55-820B-DA66AF231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1063647"/>
            <a:ext cx="794657" cy="794657"/>
          </a:xfrm>
          <a:prstGeom prst="rect">
            <a:avLst/>
          </a:prstGeom>
        </p:spPr>
      </p:pic>
      <p:sp>
        <p:nvSpPr>
          <p:cNvPr id="11" name="Google Shape;1881;p31"/>
          <p:cNvSpPr txBox="1">
            <a:spLocks/>
          </p:cNvSpPr>
          <p:nvPr/>
        </p:nvSpPr>
        <p:spPr>
          <a:xfrm>
            <a:off x="-575209" y="165023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 smtClean="0">
                <a:solidFill>
                  <a:srgbClr val="F7941E"/>
                </a:solidFill>
                <a:cs typeface="Times New Roman" pitchFamily="18" charset="0"/>
              </a:rPr>
              <a:t>- </a:t>
            </a:r>
            <a:r>
              <a:rPr lang="vi-VN" sz="3600" b="1" dirty="0" smtClean="0">
                <a:solidFill>
                  <a:srgbClr val="F7941E"/>
                </a:solidFill>
                <a:cs typeface="Times New Roman" pitchFamily="18" charset="0"/>
              </a:rPr>
              <a:t>coin</a:t>
            </a:r>
            <a:r>
              <a:rPr lang="vi-VN" sz="3600" b="1" dirty="0" smtClean="0"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7941E"/>
                </a:solidFill>
                <a:cs typeface="Times New Roman" pitchFamily="18" charset="0"/>
              </a:rPr>
              <a:t>(n</a:t>
            </a:r>
            <a:r>
              <a:rPr lang="en-US" sz="3600" b="1" dirty="0" smtClean="0">
                <a:solidFill>
                  <a:srgbClr val="F7941E"/>
                </a:solidFill>
                <a:cs typeface="Times New Roman" pitchFamily="18" charset="0"/>
              </a:rPr>
              <a:t>): </a:t>
            </a:r>
            <a:endParaRPr lang="en-US" sz="3600" b="1" dirty="0">
              <a:solidFill>
                <a:srgbClr val="F7941E"/>
              </a:solidFill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94066" y="1858304"/>
            <a:ext cx="465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latin typeface="+mj-lt"/>
              </a:rPr>
              <a:t>đồng </a:t>
            </a:r>
            <a:r>
              <a:rPr lang="vi-VN" sz="3600" dirty="0" smtClean="0">
                <a:latin typeface="+mj-lt"/>
              </a:rPr>
              <a:t>xu</a:t>
            </a:r>
            <a:endParaRPr lang="en-US" sz="36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46440" y="1867694"/>
            <a:ext cx="1398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FB7BD"/>
                </a:solidFill>
              </a:rPr>
              <a:t>/</a:t>
            </a:r>
            <a:r>
              <a:rPr lang="vi-VN" sz="3200" b="1" dirty="0" smtClean="0">
                <a:solidFill>
                  <a:srgbClr val="0FB7BD"/>
                </a:solidFill>
              </a:rPr>
              <a:t>kɔɪn</a:t>
            </a:r>
            <a:r>
              <a:rPr lang="en-US" sz="3200" b="1" dirty="0" smtClean="0">
                <a:solidFill>
                  <a:srgbClr val="0FB7BD"/>
                </a:solidFill>
              </a:rPr>
              <a:t>/ </a:t>
            </a:r>
            <a:endParaRPr lang="en-US" sz="3200" b="1" dirty="0">
              <a:solidFill>
                <a:srgbClr val="0FB7BD"/>
              </a:solidFill>
            </a:endParaRPr>
          </a:p>
        </p:txBody>
      </p:sp>
      <p:pic>
        <p:nvPicPr>
          <p:cNvPr id="14" name="Picture 2" descr="rotation golden dollar coin animation slow: Video có sẵn (100% miễn phí bản  quyền) 6700004 | Shutterstock">
            <a:extLst>
              <a:ext uri="{FF2B5EF4-FFF2-40B4-BE49-F238E27FC236}">
                <a16:creationId xmlns:a16="http://schemas.microsoft.com/office/drawing/2014/main" xmlns="" id="{F70F0729-D5EA-4FAE-AB60-83480208F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t="8333" r="25623" b="6087"/>
          <a:stretch/>
        </p:blipFill>
        <p:spPr bwMode="auto">
          <a:xfrm>
            <a:off x="8822413" y="2155963"/>
            <a:ext cx="2843561" cy="277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oin">
            <a:hlinkClick r:id="" action="ppaction://media"/>
            <a:extLst>
              <a:ext uri="{FF2B5EF4-FFF2-40B4-BE49-F238E27FC236}">
                <a16:creationId xmlns:a16="http://schemas.microsoft.com/office/drawing/2014/main" xmlns="" id="{37C2FB86-43F9-4087-930D-200BCC2F74B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410" y="1937753"/>
            <a:ext cx="739836" cy="7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4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8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13643"/>
              </p:ext>
            </p:extLst>
          </p:nvPr>
        </p:nvGraphicFramePr>
        <p:xfrm>
          <a:off x="1293542" y="1860491"/>
          <a:ext cx="9835376" cy="245503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759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22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872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423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6348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jogging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(n)</a:t>
                      </a:r>
                      <a:endParaRPr lang="vi-VN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ˈ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dʒɒɡɪŋ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/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đi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chạy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thư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giãn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445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coin (n)</a:t>
                      </a:r>
                      <a:endParaRPr lang="vi-VN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kɔɪn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/ </a:t>
                      </a:r>
                    </a:p>
                  </a:txBody>
                  <a:tcPr marL="68580" marR="3619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xu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29652" y="37668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00A9A5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jogging">
            <a:hlinkClick r:id="" action="ppaction://media"/>
            <a:extLst>
              <a:ext uri="{FF2B5EF4-FFF2-40B4-BE49-F238E27FC236}">
                <a16:creationId xmlns:a16="http://schemas.microsoft.com/office/drawing/2014/main" xmlns="" id="{6A51A0F4-FC8F-4D0F-BA07-42196C7575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044" y="2538276"/>
            <a:ext cx="549730" cy="549730"/>
          </a:xfrm>
          <a:prstGeom prst="rect">
            <a:avLst/>
          </a:prstGeom>
        </p:spPr>
      </p:pic>
      <p:pic>
        <p:nvPicPr>
          <p:cNvPr id="8" name="coin">
            <a:hlinkClick r:id="" action="ppaction://media"/>
            <a:extLst>
              <a:ext uri="{FF2B5EF4-FFF2-40B4-BE49-F238E27FC236}">
                <a16:creationId xmlns:a16="http://schemas.microsoft.com/office/drawing/2014/main" xmlns="" id="{54C714A6-7C6D-4A28-A1CB-F1F76A3B88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044" y="3433256"/>
            <a:ext cx="549730" cy="54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5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2893"/>
            <a:ext cx="10160000" cy="4373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06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31" t="4246" r="2394" b="3154"/>
          <a:stretch/>
        </p:blipFill>
        <p:spPr>
          <a:xfrm>
            <a:off x="2636783" y="2353385"/>
            <a:ext cx="6367563" cy="40387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1262" y="1088820"/>
            <a:ext cx="97241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webs below with the words from the box.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5555" y="100363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340" y="9009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9673" y="11114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xmlns="" id="{CF196BBB-A415-40DC-AE16-FCD8C98F3633}"/>
              </a:ext>
            </a:extLst>
          </p:cNvPr>
          <p:cNvSpPr/>
          <p:nvPr/>
        </p:nvSpPr>
        <p:spPr>
          <a:xfrm>
            <a:off x="1962050" y="1653125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dolls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xmlns="" id="{567F4DA9-08E9-4F8D-9B8F-371F71D69FD6}"/>
              </a:ext>
            </a:extLst>
          </p:cNvPr>
          <p:cNvSpPr/>
          <p:nvPr/>
        </p:nvSpPr>
        <p:spPr>
          <a:xfrm>
            <a:off x="3325183" y="1673865"/>
            <a:ext cx="1270581" cy="5501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jogging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xmlns="" id="{8B69D4B3-5813-4228-B941-1E8D232FD8A0}"/>
              </a:ext>
            </a:extLst>
          </p:cNvPr>
          <p:cNvSpPr/>
          <p:nvPr/>
        </p:nvSpPr>
        <p:spPr>
          <a:xfrm>
            <a:off x="7318980" y="1654911"/>
            <a:ext cx="1729610" cy="5501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swimming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xmlns="" id="{61108B32-196A-4304-9ABF-7E133D3CB36C}"/>
              </a:ext>
            </a:extLst>
          </p:cNvPr>
          <p:cNvSpPr/>
          <p:nvPr/>
        </p:nvSpPr>
        <p:spPr>
          <a:xfrm>
            <a:off x="4666548" y="1679858"/>
            <a:ext cx="1270581" cy="5501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coins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xmlns="" id="{8877F59F-CBC0-4C5A-AA09-0944712B333A}"/>
              </a:ext>
            </a:extLst>
          </p:cNvPr>
          <p:cNvSpPr/>
          <p:nvPr/>
        </p:nvSpPr>
        <p:spPr>
          <a:xfrm>
            <a:off x="5992764" y="1673865"/>
            <a:ext cx="1270581" cy="5501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judo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17A1F9EE-0D55-47B4-B764-E20282F3A4EA}"/>
              </a:ext>
            </a:extLst>
          </p:cNvPr>
          <p:cNvSpPr/>
          <p:nvPr/>
        </p:nvSpPr>
        <p:spPr>
          <a:xfrm>
            <a:off x="9107582" y="1644369"/>
            <a:ext cx="1270581" cy="5501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yoga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289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1157 L 0.38724 0.50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62" y="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8216 0.103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2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16966 0.598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6094 0.3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05872 0.193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8041E-6 -1.11111E-6 L -0.19524 0.396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2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91204" y="1583330"/>
            <a:ext cx="64007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 smtClean="0">
                <a:solidFill>
                  <a:schemeClr val="tx2"/>
                </a:solidFill>
                <a:latin typeface="OpenSans"/>
              </a:rPr>
              <a:t>- </a:t>
            </a:r>
            <a:r>
              <a:rPr lang="vi-VN" sz="2800" b="1" dirty="0">
                <a:solidFill>
                  <a:schemeClr val="tx2"/>
                </a:solidFill>
                <a:latin typeface="OpenSans"/>
              </a:rPr>
              <a:t>do housework </a:t>
            </a:r>
            <a:r>
              <a:rPr lang="en-GB" sz="2800" b="1" i="1" dirty="0">
                <a:solidFill>
                  <a:schemeClr val="tx2"/>
                </a:solidFill>
                <a:latin typeface="OpenSans"/>
              </a:rPr>
              <a:t>,</a:t>
            </a:r>
            <a:r>
              <a:rPr lang="vi-VN" sz="2800" b="1" dirty="0" smtClean="0">
                <a:solidFill>
                  <a:schemeClr val="tx2"/>
                </a:solidFill>
                <a:latin typeface="OpenSans"/>
              </a:rPr>
              <a:t> </a:t>
            </a:r>
            <a:r>
              <a:rPr lang="vi-VN" sz="2800" b="1" dirty="0">
                <a:solidFill>
                  <a:schemeClr val="tx2"/>
                </a:solidFill>
                <a:latin typeface="OpenSans"/>
              </a:rPr>
              <a:t>do homework </a:t>
            </a:r>
            <a:r>
              <a:rPr lang="vi-VN" sz="2800" b="1" dirty="0" smtClean="0">
                <a:solidFill>
                  <a:schemeClr val="tx2"/>
                </a:solidFill>
                <a:latin typeface="OpenSans"/>
              </a:rPr>
              <a:t>,...</a:t>
            </a:r>
            <a:endParaRPr lang="vi-VN" sz="2800" b="1" dirty="0">
              <a:solidFill>
                <a:schemeClr val="tx2"/>
              </a:solidFill>
              <a:latin typeface="OpenSans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chemeClr val="tx2"/>
                </a:solidFill>
                <a:latin typeface="OpenSans"/>
              </a:rPr>
              <a:t>- go fishing</a:t>
            </a:r>
            <a:r>
              <a:rPr lang="vi-VN" sz="2800" b="1" i="1" dirty="0">
                <a:solidFill>
                  <a:schemeClr val="tx2"/>
                </a:solidFill>
                <a:latin typeface="OpenSans"/>
              </a:rPr>
              <a:t> </a:t>
            </a:r>
            <a:r>
              <a:rPr lang="vi-VN" sz="2800" b="1" dirty="0" smtClean="0">
                <a:solidFill>
                  <a:schemeClr val="tx2"/>
                </a:solidFill>
                <a:latin typeface="OpenSans"/>
              </a:rPr>
              <a:t>, </a:t>
            </a:r>
            <a:r>
              <a:rPr lang="vi-VN" sz="2800" b="1" dirty="0">
                <a:solidFill>
                  <a:schemeClr val="tx2"/>
                </a:solidFill>
                <a:latin typeface="OpenSans"/>
              </a:rPr>
              <a:t>go </a:t>
            </a:r>
            <a:r>
              <a:rPr lang="vi-VN" sz="2800" b="1" dirty="0" smtClean="0">
                <a:solidFill>
                  <a:schemeClr val="tx2"/>
                </a:solidFill>
                <a:latin typeface="OpenSans"/>
              </a:rPr>
              <a:t>shoppi</a:t>
            </a:r>
            <a:r>
              <a:rPr lang="en-GB" sz="2800" b="1" dirty="0" err="1" smtClean="0">
                <a:solidFill>
                  <a:schemeClr val="tx2"/>
                </a:solidFill>
                <a:latin typeface="OpenSans"/>
              </a:rPr>
              <a:t>ng</a:t>
            </a:r>
            <a:r>
              <a:rPr lang="vi-VN" sz="2800" b="1" dirty="0" smtClean="0">
                <a:solidFill>
                  <a:schemeClr val="tx2"/>
                </a:solidFill>
                <a:latin typeface="OpenSans"/>
              </a:rPr>
              <a:t>...</a:t>
            </a:r>
            <a:endParaRPr lang="vi-VN" sz="2800" b="1" dirty="0">
              <a:solidFill>
                <a:schemeClr val="tx2"/>
              </a:solidFill>
              <a:latin typeface="OpenSans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chemeClr val="tx2"/>
                </a:solidFill>
                <a:latin typeface="OpenSans"/>
              </a:rPr>
              <a:t>- collect comic books </a:t>
            </a:r>
            <a:r>
              <a:rPr lang="vi-VN" sz="2800" b="1" dirty="0" smtClean="0">
                <a:solidFill>
                  <a:schemeClr val="tx2"/>
                </a:solidFill>
                <a:latin typeface="OpenSans"/>
              </a:rPr>
              <a:t>, </a:t>
            </a:r>
            <a:r>
              <a:rPr lang="vi-VN" sz="2800" b="1" dirty="0">
                <a:solidFill>
                  <a:schemeClr val="tx2"/>
                </a:solidFill>
                <a:latin typeface="OpenSans"/>
              </a:rPr>
              <a:t>collect greeting </a:t>
            </a:r>
            <a:r>
              <a:rPr lang="vi-VN" sz="2800" b="1" dirty="0" smtClean="0">
                <a:solidFill>
                  <a:schemeClr val="tx2"/>
                </a:solidFill>
                <a:latin typeface="OpenSans"/>
              </a:rPr>
              <a:t>cards...</a:t>
            </a:r>
            <a:r>
              <a:rPr lang="vi-VN" sz="2800" b="1" dirty="0">
                <a:solidFill>
                  <a:schemeClr val="tx2"/>
                </a:solidFill>
                <a:latin typeface="OpenSans"/>
              </a:rPr>
              <a:t> 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68637" y="1358822"/>
            <a:ext cx="28753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Can you add 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more words?</a:t>
            </a:r>
            <a:r>
              <a:rPr lang="en-US" sz="2800" b="1" dirty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1435838" y="353083"/>
            <a:ext cx="4114800" cy="2972112"/>
          </a:xfrm>
          <a:prstGeom prst="flowChartMagneticTape">
            <a:avLst/>
          </a:prstGeom>
          <a:noFill/>
          <a:ln w="57150"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6058</TotalTime>
  <Words>794</Words>
  <Application>Microsoft Office PowerPoint</Application>
  <PresentationFormat>Widescreen</PresentationFormat>
  <Paragraphs>161</Paragraphs>
  <Slides>33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54" baseType="lpstr">
      <vt:lpstr>.VnArial</vt:lpstr>
      <vt:lpstr>.VnArial Narrow</vt:lpstr>
      <vt:lpstr>.VnBlackH</vt:lpstr>
      <vt:lpstr>.VnBodoniH</vt:lpstr>
      <vt:lpstr>.VnTifani HeavyH</vt:lpstr>
      <vt:lpstr>.VnTime</vt:lpstr>
      <vt:lpstr>Adobe Gothic Std B</vt:lpstr>
      <vt:lpstr>Arial</vt:lpstr>
      <vt:lpstr>Arial</vt:lpstr>
      <vt:lpstr>Arial Black</vt:lpstr>
      <vt:lpstr>Calibri</vt:lpstr>
      <vt:lpstr>Calibri (Body)</vt:lpstr>
      <vt:lpstr>Courier New</vt:lpstr>
      <vt:lpstr>Montserrat Black</vt:lpstr>
      <vt:lpstr>Myriad Pro</vt:lpstr>
      <vt:lpstr>MyriadPro-Regular</vt:lpstr>
      <vt:lpstr>OpenSans</vt:lpstr>
      <vt:lpstr>Times New Roman</vt:lpstr>
      <vt:lpstr>UTM Rockwell</vt:lpstr>
      <vt:lpstr>Wingdings</vt:lpstr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199</cp:revision>
  <dcterms:created xsi:type="dcterms:W3CDTF">2020-12-09T02:04:09Z</dcterms:created>
  <dcterms:modified xsi:type="dcterms:W3CDTF">2023-09-04T10:32:19Z</dcterms:modified>
</cp:coreProperties>
</file>